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3"/>
  </p:notesMasterIdLst>
  <p:sldIdLst>
    <p:sldId id="256" r:id="rId18"/>
    <p:sldId id="555" r:id="rId19"/>
    <p:sldId id="556" r:id="rId20"/>
    <p:sldId id="279" r:id="rId21"/>
    <p:sldId id="280" r:id="rId22"/>
    <p:sldId id="392" r:id="rId23"/>
    <p:sldId id="281" r:id="rId24"/>
    <p:sldId id="282" r:id="rId25"/>
    <p:sldId id="389" r:id="rId26"/>
    <p:sldId id="391" r:id="rId27"/>
    <p:sldId id="347" r:id="rId28"/>
    <p:sldId id="349" r:id="rId29"/>
    <p:sldId id="257" r:id="rId30"/>
    <p:sldId id="337" r:id="rId31"/>
    <p:sldId id="338" r:id="rId32"/>
    <p:sldId id="335" r:id="rId33"/>
    <p:sldId id="339" r:id="rId34"/>
    <p:sldId id="336" r:id="rId35"/>
    <p:sldId id="359" r:id="rId36"/>
    <p:sldId id="358" r:id="rId37"/>
    <p:sldId id="360" r:id="rId38"/>
    <p:sldId id="373" r:id="rId39"/>
    <p:sldId id="258" r:id="rId40"/>
    <p:sldId id="566" r:id="rId41"/>
    <p:sldId id="567" r:id="rId42"/>
  </p:sldIdLst>
  <p:sldSz cx="9144000" cy="6858000" type="screen4x3"/>
  <p:notesSz cx="6791325" cy="9872663"/>
  <p:defaultTextStyle>
    <a:defPPr>
      <a:defRPr lang="ru-RU"/>
    </a:defPPr>
    <a:lvl1pPr marL="0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8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6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6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4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2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600"/>
    <a:srgbClr val="9900CC"/>
    <a:srgbClr val="003399"/>
    <a:srgbClr val="9900FF"/>
    <a:srgbClr val="005828"/>
    <a:srgbClr val="17385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5360" autoAdjust="0"/>
  </p:normalViewPr>
  <p:slideViewPr>
    <p:cSldViewPr>
      <p:cViewPr>
        <p:scale>
          <a:sx n="110" d="100"/>
          <a:sy n="110" d="100"/>
        </p:scale>
        <p:origin x="-39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kolovaL\Desktop\&#1052;&#1086;&#1081;%20&#1072;&#1085;&#1072;&#1083;&#1080;&#1079;\&#1040;&#1085;&#1072;&#1083;&#1080;&#1079;%20&#1057;&#1086;&#1082;&#1086;&#1083;&#1086;&#1074;&#1072;%20&#1051;&#105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kolovaL\Desktop\&#1052;&#1086;&#1081;%20&#1072;&#1085;&#1072;&#1083;&#1080;&#1079;\&#1040;&#1085;&#1072;&#1083;&#1080;&#1079;%20&#1057;&#1086;&#1082;&#1086;&#1083;&#1086;&#1074;&#1072;%20&#1051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успеваемость!$C$6</c:f>
              <c:strCache>
                <c:ptCount val="1"/>
                <c:pt idx="0">
                  <c:v>ИТОГО МУО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успеваемость!$D$3:$G$5</c:f>
              <c:multiLvlStrCache>
                <c:ptCount val="4"/>
                <c:lvl>
                  <c:pt idx="0">
                    <c:v>Качество, % </c:v>
                  </c:pt>
                  <c:pt idx="1">
                    <c:v>Успеваемость, %</c:v>
                  </c:pt>
                  <c:pt idx="2">
                    <c:v>Качество, % </c:v>
                  </c:pt>
                  <c:pt idx="3">
                    <c:v>Успеваемость, %</c:v>
                  </c:pt>
                </c:lvl>
                <c:lvl>
                  <c:pt idx="0">
                    <c:v>2020-2021</c:v>
                  </c:pt>
                  <c:pt idx="2">
                    <c:v>2021-2022</c:v>
                  </c:pt>
                </c:lvl>
              </c:multiLvlStrCache>
            </c:multiLvlStrRef>
          </c:cat>
          <c:val>
            <c:numRef>
              <c:f>успеваемость!$D$6:$G$6</c:f>
              <c:numCache>
                <c:formatCode>General</c:formatCode>
                <c:ptCount val="4"/>
                <c:pt idx="0">
                  <c:v>37.31</c:v>
                </c:pt>
                <c:pt idx="1">
                  <c:v>97.98</c:v>
                </c:pt>
                <c:pt idx="2">
                  <c:v>36.369999999999997</c:v>
                </c:pt>
                <c:pt idx="3">
                  <c:v>96.63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13664"/>
        <c:axId val="72915200"/>
      </c:barChart>
      <c:catAx>
        <c:axId val="72913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915200"/>
        <c:crosses val="autoZero"/>
        <c:auto val="1"/>
        <c:lblAlgn val="ctr"/>
        <c:lblOffset val="100"/>
        <c:noMultiLvlLbl val="0"/>
      </c:catAx>
      <c:valAx>
        <c:axId val="72915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291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45041097873671"/>
          <c:y val="0.26019666248535289"/>
          <c:w val="0.30384920986970099"/>
          <c:h val="0.5573723008166954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5637902594936E-2"/>
          <c:y val="3.8172784722301817E-2"/>
          <c:w val="0.66662163059081436"/>
          <c:h val="0.71302054157613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'[Анализ Соколова ЛС.xlsx]КДР8'!$C$4</c:f>
              <c:strCache>
                <c:ptCount val="1"/>
                <c:pt idx="0">
                  <c:v>Описание и объяснение естественнонаучных явлений на основе имеющихся научных знаний</c:v>
                </c:pt>
              </c:strCache>
            </c:strRef>
          </c:tx>
          <c:invertIfNegative val="0"/>
          <c:cat>
            <c:multiLvlStrRef>
              <c:f>'[Анализ Соколова ЛС.xlsx]КДР8'!$D$2:$G$3</c:f>
              <c:multiLvlStrCache>
                <c:ptCount val="4"/>
                <c:lvl>
                  <c:pt idx="0">
                    <c:v>Среднее значение по муниципальному образованию (%)</c:v>
                  </c:pt>
                  <c:pt idx="1">
                    <c:v>Среднее значение по краю (%)</c:v>
                  </c:pt>
                  <c:pt idx="2">
                    <c:v>Среднее значение по муниципальному образованию (%)</c:v>
                  </c:pt>
                  <c:pt idx="3">
                    <c:v>Среднее значение по краю (%)</c:v>
                  </c:pt>
                </c:lvl>
                <c:lvl>
                  <c:pt idx="0">
                    <c:v>2021-2022</c:v>
                  </c:pt>
                  <c:pt idx="2">
                    <c:v>2020-2021</c:v>
                  </c:pt>
                </c:lvl>
              </c:multiLvlStrCache>
            </c:multiLvlStrRef>
          </c:cat>
          <c:val>
            <c:numRef>
              <c:f>'[Анализ Соколова ЛС.xlsx]КДР8'!$D$4:$G$4</c:f>
              <c:numCache>
                <c:formatCode>0.00%</c:formatCode>
                <c:ptCount val="4"/>
                <c:pt idx="0">
                  <c:v>0.62409999999999999</c:v>
                </c:pt>
                <c:pt idx="1">
                  <c:v>0.29880000000000001</c:v>
                </c:pt>
                <c:pt idx="2">
                  <c:v>0.29880000000000001</c:v>
                </c:pt>
                <c:pt idx="3">
                  <c:v>0.23130000000000001</c:v>
                </c:pt>
              </c:numCache>
            </c:numRef>
          </c:val>
        </c:ser>
        <c:ser>
          <c:idx val="1"/>
          <c:order val="1"/>
          <c:tx>
            <c:strRef>
              <c:f>'[Анализ Соколова ЛС.xlsx]КДР8'!$C$5</c:f>
              <c:strCache>
                <c:ptCount val="1"/>
                <c:pt idx="0">
                  <c:v>Распознавание научных вопросов и применение методов естественнонаучного исследования</c:v>
                </c:pt>
              </c:strCache>
            </c:strRef>
          </c:tx>
          <c:invertIfNegative val="0"/>
          <c:cat>
            <c:multiLvlStrRef>
              <c:f>'[Анализ Соколова ЛС.xlsx]КДР8'!$D$2:$G$3</c:f>
              <c:multiLvlStrCache>
                <c:ptCount val="4"/>
                <c:lvl>
                  <c:pt idx="0">
                    <c:v>Среднее значение по муниципальному образованию (%)</c:v>
                  </c:pt>
                  <c:pt idx="1">
                    <c:v>Среднее значение по краю (%)</c:v>
                  </c:pt>
                  <c:pt idx="2">
                    <c:v>Среднее значение по муниципальному образованию (%)</c:v>
                  </c:pt>
                  <c:pt idx="3">
                    <c:v>Среднее значение по краю (%)</c:v>
                  </c:pt>
                </c:lvl>
                <c:lvl>
                  <c:pt idx="0">
                    <c:v>2021-2022</c:v>
                  </c:pt>
                  <c:pt idx="2">
                    <c:v>2020-2021</c:v>
                  </c:pt>
                </c:lvl>
              </c:multiLvlStrCache>
            </c:multiLvlStrRef>
          </c:cat>
          <c:val>
            <c:numRef>
              <c:f>'[Анализ Соколова ЛС.xlsx]КДР8'!$D$5:$G$5</c:f>
              <c:numCache>
                <c:formatCode>0.00%</c:formatCode>
                <c:ptCount val="4"/>
                <c:pt idx="0">
                  <c:v>0.40649999999999997</c:v>
                </c:pt>
                <c:pt idx="1">
                  <c:v>0.38140000000000002</c:v>
                </c:pt>
                <c:pt idx="2">
                  <c:v>0.38140000000000002</c:v>
                </c:pt>
                <c:pt idx="3">
                  <c:v>0.30719999999999997</c:v>
                </c:pt>
              </c:numCache>
            </c:numRef>
          </c:val>
        </c:ser>
        <c:ser>
          <c:idx val="2"/>
          <c:order val="2"/>
          <c:tx>
            <c:strRef>
              <c:f>'[Анализ Соколова ЛС.xlsx]КДР8'!$C$6</c:f>
              <c:strCache>
                <c:ptCount val="1"/>
                <c:pt idx="0">
                  <c:v>Интерпретация данных и использование научных доказательств для получения выводов</c:v>
                </c:pt>
              </c:strCache>
            </c:strRef>
          </c:tx>
          <c:invertIfNegative val="0"/>
          <c:cat>
            <c:multiLvlStrRef>
              <c:f>'[Анализ Соколова ЛС.xlsx]КДР8'!$D$2:$G$3</c:f>
              <c:multiLvlStrCache>
                <c:ptCount val="4"/>
                <c:lvl>
                  <c:pt idx="0">
                    <c:v>Среднее значение по муниципальному образованию (%)</c:v>
                  </c:pt>
                  <c:pt idx="1">
                    <c:v>Среднее значение по краю (%)</c:v>
                  </c:pt>
                  <c:pt idx="2">
                    <c:v>Среднее значение по муниципальному образованию (%)</c:v>
                  </c:pt>
                  <c:pt idx="3">
                    <c:v>Среднее значение по краю (%)</c:v>
                  </c:pt>
                </c:lvl>
                <c:lvl>
                  <c:pt idx="0">
                    <c:v>2021-2022</c:v>
                  </c:pt>
                  <c:pt idx="2">
                    <c:v>2020-2021</c:v>
                  </c:pt>
                </c:lvl>
              </c:multiLvlStrCache>
            </c:multiLvlStrRef>
          </c:cat>
          <c:val>
            <c:numRef>
              <c:f>'[Анализ Соколова ЛС.xlsx]КДР8'!$D$6:$G$6</c:f>
              <c:numCache>
                <c:formatCode>0.00%</c:formatCode>
                <c:ptCount val="4"/>
                <c:pt idx="0">
                  <c:v>0.42249999999999999</c:v>
                </c:pt>
                <c:pt idx="1">
                  <c:v>0.3604</c:v>
                </c:pt>
                <c:pt idx="2">
                  <c:v>0.3604</c:v>
                </c:pt>
                <c:pt idx="3">
                  <c:v>0.29580000000000001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79968"/>
        <c:axId val="80181504"/>
      </c:barChart>
      <c:catAx>
        <c:axId val="8017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181504"/>
        <c:crosses val="autoZero"/>
        <c:auto val="1"/>
        <c:lblAlgn val="ctr"/>
        <c:lblOffset val="100"/>
        <c:noMultiLvlLbl val="0"/>
      </c:catAx>
      <c:valAx>
        <c:axId val="801815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17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9172337330304"/>
          <c:y val="2.6114049632326476E-2"/>
          <c:w val="0.25383604918675007"/>
          <c:h val="0.9353829630585246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301E-2"/>
          <c:y val="4.5479041755217164E-2"/>
          <c:w val="0.71724577308519311"/>
          <c:h val="0.8406207553999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КСОШ№2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КСОШ №3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</c:v>
                </c:pt>
                <c:pt idx="1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КСОШ №4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66</c:v>
                </c:pt>
                <c:pt idx="1">
                  <c:v>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МКОУ Заледеевская СОШ</c:v>
                </c:pt>
              </c:strCache>
            </c:strRef>
          </c:tx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МКОУ Имбинская СОШ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МКОУ Тагарская СОШ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МКОУ Недокурская СОШ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08288"/>
        <c:axId val="93709824"/>
      </c:barChart>
      <c:catAx>
        <c:axId val="9370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700" b="1"/>
            </a:pPr>
            <a:endParaRPr lang="ru-RU"/>
          </a:p>
        </c:txPr>
        <c:crossAx val="93709824"/>
        <c:crosses val="autoZero"/>
        <c:auto val="1"/>
        <c:lblAlgn val="ctr"/>
        <c:lblOffset val="100"/>
        <c:noMultiLvlLbl val="0"/>
      </c:catAx>
      <c:valAx>
        <c:axId val="937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70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14324957010674"/>
          <c:y val="0.27416756561098948"/>
          <c:w val="0.32685675042989326"/>
          <c:h val="0.52853222401811983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301E-2"/>
          <c:y val="4.5479041755217164E-2"/>
          <c:w val="0.57521386512609707"/>
          <c:h val="0.82639742537567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КСОШ№2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КСОШ №3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КСОШ №4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МКОУ Имбинская СОШ</c:v>
                </c:pt>
              </c:strCache>
            </c:strRef>
          </c:tx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Английский язык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01120"/>
        <c:axId val="116102656"/>
      </c:barChart>
      <c:catAx>
        <c:axId val="11610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700" b="1"/>
            </a:pPr>
            <a:endParaRPr lang="ru-RU"/>
          </a:p>
        </c:txPr>
        <c:crossAx val="116102656"/>
        <c:crosses val="autoZero"/>
        <c:auto val="1"/>
        <c:lblAlgn val="ctr"/>
        <c:lblOffset val="100"/>
        <c:noMultiLvlLbl val="0"/>
      </c:catAx>
      <c:valAx>
        <c:axId val="11610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0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14324957010674"/>
          <c:y val="0.27416756561098948"/>
          <c:w val="0.32685675042989326"/>
          <c:h val="0.52853222401811983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301E-2"/>
          <c:y val="4.5479041755217164E-2"/>
          <c:w val="0.65793574558579038"/>
          <c:h val="0.8406207553999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КСОШ№2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история</c:v>
                </c:pt>
                <c:pt idx="1">
                  <c:v>география</c:v>
                </c:pt>
                <c:pt idx="2">
                  <c:v>обществознание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КСОШ №3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история</c:v>
                </c:pt>
                <c:pt idx="1">
                  <c:v>география</c:v>
                </c:pt>
                <c:pt idx="2">
                  <c:v>обществознание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63</c:v>
                </c:pt>
                <c:pt idx="2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КСОШ №4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история</c:v>
                </c:pt>
                <c:pt idx="1">
                  <c:v>география</c:v>
                </c:pt>
                <c:pt idx="2">
                  <c:v>обществознание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61</c:v>
                </c:pt>
                <c:pt idx="2">
                  <c:v>53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МКОУ Имбинская СОШ</c:v>
                </c:pt>
              </c:strCache>
            </c:strRef>
          </c:tx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история</c:v>
                </c:pt>
                <c:pt idx="1">
                  <c:v>география</c:v>
                </c:pt>
                <c:pt idx="2">
                  <c:v>обществознание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МКОУ Тагарская СОШ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история</c:v>
                </c:pt>
                <c:pt idx="1">
                  <c:v>география</c:v>
                </c:pt>
                <c:pt idx="2">
                  <c:v>обществознание 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1504"/>
        <c:axId val="93543040"/>
      </c:barChart>
      <c:catAx>
        <c:axId val="9354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700" b="1"/>
            </a:pPr>
            <a:endParaRPr lang="ru-RU"/>
          </a:p>
        </c:txPr>
        <c:crossAx val="93543040"/>
        <c:crosses val="autoZero"/>
        <c:auto val="1"/>
        <c:lblAlgn val="ctr"/>
        <c:lblOffset val="100"/>
        <c:noMultiLvlLbl val="0"/>
      </c:catAx>
      <c:valAx>
        <c:axId val="935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54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75115154363376"/>
          <c:y val="0.27416756561098948"/>
          <c:w val="0.30968805825901352"/>
          <c:h val="0.42321798474004679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301E-2"/>
          <c:y val="4.5479041755217164E-2"/>
          <c:w val="0.65793574558579038"/>
          <c:h val="0.8406207553999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КСОШ№2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 П.</c:v>
                </c:pt>
                <c:pt idx="1">
                  <c:v>Информатика и ИКТ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КСОШ №3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 П.</c:v>
                </c:pt>
                <c:pt idx="1">
                  <c:v>Информатика и ИКТ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</c:v>
                </c:pt>
                <c:pt idx="1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КСОШ №4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Математика П.</c:v>
                </c:pt>
                <c:pt idx="1">
                  <c:v>Информатика и ИКТ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61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03104"/>
        <c:axId val="128304640"/>
      </c:barChart>
      <c:catAx>
        <c:axId val="12830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700" b="1"/>
            </a:pPr>
            <a:endParaRPr lang="ru-RU"/>
          </a:p>
        </c:txPr>
        <c:crossAx val="128304640"/>
        <c:crosses val="autoZero"/>
        <c:auto val="1"/>
        <c:lblAlgn val="ctr"/>
        <c:lblOffset val="100"/>
        <c:noMultiLvlLbl val="0"/>
      </c:catAx>
      <c:valAx>
        <c:axId val="12830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0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75115154363376"/>
          <c:y val="0.27416756561098948"/>
          <c:w val="0.30968805825901352"/>
          <c:h val="0.42321798474004679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301E-2"/>
          <c:y val="4.5479041755217164E-2"/>
          <c:w val="0.65793574558579038"/>
          <c:h val="0.8406207553999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КСОШ№2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78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КСОШ №3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55</c:v>
                </c:pt>
                <c:pt idx="2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МБОУ КСОШ №4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</c:v>
                </c:pt>
                <c:pt idx="1">
                  <c:v>52</c:v>
                </c:pt>
                <c:pt idx="2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МКОУ Заледеевская СОШ</c:v>
                </c:pt>
              </c:strCache>
            </c:strRef>
          </c:tx>
          <c:invertIfNegative val="0"/>
          <c:dLbls>
            <c:spPr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48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67136"/>
        <c:axId val="127885312"/>
      </c:barChart>
      <c:catAx>
        <c:axId val="12786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700" b="1"/>
            </a:pPr>
            <a:endParaRPr lang="ru-RU"/>
          </a:p>
        </c:txPr>
        <c:crossAx val="127885312"/>
        <c:crosses val="autoZero"/>
        <c:auto val="1"/>
        <c:lblAlgn val="ctr"/>
        <c:lblOffset val="100"/>
        <c:noMultiLvlLbl val="0"/>
      </c:catAx>
      <c:valAx>
        <c:axId val="12788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86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75115154363376"/>
          <c:y val="0.27416756561098948"/>
          <c:w val="0.30968805825901352"/>
          <c:h val="0.42321798474004679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"2"</c:v>
                </c:pt>
              </c:strCache>
            </c:strRef>
          </c:tx>
          <c:spPr>
            <a:ln w="203200"/>
          </c:spPr>
          <c:marker>
            <c:symbol val="none"/>
          </c:marker>
          <c:dLbls>
            <c:dLbl>
              <c:idx val="0"/>
              <c:layout>
                <c:manualLayout>
                  <c:x val="-3.6423512855870047E-2"/>
                  <c:y val="-8.004644918634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347064923069488E-2"/>
                  <c:y val="-8.004644918634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455535441595822E-3"/>
                  <c:y val="9.0513195564805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4592"/>
        <c:axId val="128036864"/>
      </c:lineChart>
      <c:catAx>
        <c:axId val="1280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28036864"/>
        <c:crosses val="autoZero"/>
        <c:auto val="1"/>
        <c:lblAlgn val="ctr"/>
        <c:lblOffset val="100"/>
        <c:noMultiLvlLbl val="0"/>
      </c:catAx>
      <c:valAx>
        <c:axId val="128036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801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69515669515671E-2"/>
          <c:y val="9.9686991300483516E-2"/>
          <c:w val="0.96866096866096862"/>
          <c:h val="0.547162030305811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'муниципальный этап'!$D$21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47041794067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42907777553448E-2"/>
                  <c:y val="-1.889222453543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715099715099714E-3"/>
                  <c:y val="-3.718460273020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этап'!$C$22:$C$24</c:f>
              <c:strCache>
                <c:ptCount val="3"/>
                <c:pt idx="0">
                  <c:v>МБОУ КСОШ №3</c:v>
                </c:pt>
                <c:pt idx="1">
                  <c:v>МБОУ КСОШ №4</c:v>
                </c:pt>
                <c:pt idx="2">
                  <c:v>МБОУ КСОШ №2</c:v>
                </c:pt>
              </c:strCache>
            </c:strRef>
          </c:cat>
          <c:val>
            <c:numRef>
              <c:f>'муниципальный этап'!$D$22:$D$24</c:f>
              <c:numCache>
                <c:formatCode>General</c:formatCode>
                <c:ptCount val="3"/>
                <c:pt idx="0">
                  <c:v>3.82</c:v>
                </c:pt>
                <c:pt idx="1">
                  <c:v>5.66</c:v>
                </c:pt>
                <c:pt idx="2">
                  <c:v>3.53</c:v>
                </c:pt>
              </c:numCache>
            </c:numRef>
          </c:val>
        </c:ser>
        <c:ser>
          <c:idx val="1"/>
          <c:order val="1"/>
          <c:tx>
            <c:strRef>
              <c:f>'муниципальный этап'!$E$21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792022792022793E-2"/>
                  <c:y val="-2.971630366352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886039886039885E-2"/>
                  <c:y val="-3.994061046357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37037037037035E-2"/>
                  <c:y val="-3.984064578236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'муниципальный этап'!$C$22:$C$24</c:f>
              <c:strCache>
                <c:ptCount val="3"/>
                <c:pt idx="0">
                  <c:v>МБОУ КСОШ №3</c:v>
                </c:pt>
                <c:pt idx="1">
                  <c:v>МБОУ КСОШ №4</c:v>
                </c:pt>
                <c:pt idx="2">
                  <c:v>МБОУ КСОШ №2</c:v>
                </c:pt>
              </c:strCache>
            </c:strRef>
          </c:cat>
          <c:val>
            <c:numRef>
              <c:f>'муниципальный этап'!$E$22:$E$24</c:f>
              <c:numCache>
                <c:formatCode>General</c:formatCode>
                <c:ptCount val="3"/>
                <c:pt idx="0">
                  <c:v>5.89</c:v>
                </c:pt>
                <c:pt idx="1">
                  <c:v>3.97</c:v>
                </c:pt>
                <c:pt idx="2">
                  <c:v>2.94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3795840"/>
        <c:axId val="73796992"/>
        <c:axId val="0"/>
      </c:bar3DChart>
      <c:catAx>
        <c:axId val="73795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73796992"/>
        <c:crosses val="autoZero"/>
        <c:auto val="1"/>
        <c:lblAlgn val="ctr"/>
        <c:lblOffset val="100"/>
        <c:noMultiLvlLbl val="0"/>
      </c:catAx>
      <c:valAx>
        <c:axId val="7379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79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466327926957847"/>
          <c:y val="0.85471743075246065"/>
          <c:w val="0.29922033784238511"/>
          <c:h val="0.10182926534732856"/>
        </c:manualLayout>
      </c:layout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0.09159</cdr:x>
      <cdr:y>0.42123</cdr:y>
    </cdr:from>
    <cdr:to>
      <cdr:x>0.10509</cdr:x>
      <cdr:y>0.6295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745247" y="1880597"/>
          <a:ext cx="109863" cy="92979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0.15848</cdr:x>
      <cdr:y>0.42853</cdr:y>
    </cdr:from>
    <cdr:to>
      <cdr:x>0.17727</cdr:x>
      <cdr:y>0.50435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9499" y="1913176"/>
          <a:ext cx="152927" cy="338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/>
            <a:t>4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0.23919</cdr:x>
      <cdr:y>0.5919</cdr:y>
    </cdr:from>
    <cdr:to>
      <cdr:x>0.26017</cdr:x>
      <cdr:y>0.80766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6246" y="2642532"/>
          <a:ext cx="170703" cy="96325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0.09159</cdr:x>
      <cdr:y>0.42123</cdr:y>
    </cdr:from>
    <cdr:to>
      <cdr:x>0.10509</cdr:x>
      <cdr:y>0.6295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745247" y="1880597"/>
          <a:ext cx="109863" cy="92979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0.19469</cdr:x>
      <cdr:y>0.32151</cdr:y>
    </cdr:from>
    <cdr:to>
      <cdr:x>0.21567</cdr:x>
      <cdr:y>0.53727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84176" y="1435379"/>
          <a:ext cx="170712" cy="9632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0.18584</cdr:x>
      <cdr:y>0.22581</cdr:y>
    </cdr:from>
    <cdr:to>
      <cdr:x>0.23009</cdr:x>
      <cdr:y>0.29032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00811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0.12389</cdr:x>
      <cdr:y>0.24194</cdr:y>
    </cdr:from>
    <cdr:to>
      <cdr:x>0.13618</cdr:x>
      <cdr:y>0.44803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008112" y="1080120"/>
          <a:ext cx="99942" cy="92010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0.09159</cdr:x>
      <cdr:y>0.42123</cdr:y>
    </cdr:from>
    <cdr:to>
      <cdr:x>0.10509</cdr:x>
      <cdr:y>0.6295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745247" y="1880597"/>
          <a:ext cx="109863" cy="92979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0.07965</cdr:x>
      <cdr:y>0.35484</cdr:y>
    </cdr:from>
    <cdr:to>
      <cdr:x>0.12389</cdr:x>
      <cdr:y>0.40323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5841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0.15929</cdr:x>
      <cdr:y>0.66129</cdr:y>
    </cdr:from>
    <cdr:to>
      <cdr:x>0.17157</cdr:x>
      <cdr:y>0.72581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6144" y="2952328"/>
          <a:ext cx="9994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3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0.55807</cdr:x>
      <cdr:y>0.28308</cdr:y>
    </cdr:from>
    <cdr:to>
      <cdr:x>0.57914</cdr:x>
      <cdr:y>0.33574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40938" y="1263825"/>
          <a:ext cx="171450" cy="235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0.58988</cdr:x>
      <cdr:y>0.59813</cdr:y>
    </cdr:from>
    <cdr:to>
      <cdr:x>0.60939</cdr:x>
      <cdr:y>0.65368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99780" y="2670327"/>
          <a:ext cx="158750" cy="24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0.61243</cdr:x>
      <cdr:y>0.79032</cdr:y>
    </cdr:from>
    <cdr:to>
      <cdr:x>0.66372</cdr:x>
      <cdr:y>0.87097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83286" y="3528392"/>
          <a:ext cx="41731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0.64783</cdr:x>
      <cdr:y>0.66647</cdr:y>
    </cdr:from>
    <cdr:to>
      <cdr:x>0.69912</cdr:x>
      <cdr:y>0.74367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271318" y="2975441"/>
          <a:ext cx="417314" cy="344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20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0.09159</cdr:x>
      <cdr:y>0.42123</cdr:y>
    </cdr:from>
    <cdr:to>
      <cdr:x>0.10509</cdr:x>
      <cdr:y>0.6295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745247" y="1880597"/>
          <a:ext cx="109863" cy="92979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0.12424</cdr:x>
      <cdr:y>0.61312</cdr:y>
    </cdr:from>
    <cdr:to>
      <cdr:x>0.17038</cdr:x>
      <cdr:y>0.69933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10917" y="2737264"/>
          <a:ext cx="375416" cy="384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15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0.5949</cdr:x>
      <cdr:y>0.66129</cdr:y>
    </cdr:from>
    <cdr:to>
      <cdr:x>0.64619</cdr:x>
      <cdr:y>0.74194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40659" y="2952328"/>
          <a:ext cx="417342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0.27876</cdr:x>
      <cdr:y>0.58056</cdr:y>
    </cdr:from>
    <cdr:to>
      <cdr:x>0.30712</cdr:x>
      <cdr:y>0.63676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8252" y="2591900"/>
          <a:ext cx="230758" cy="250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0.13901</cdr:x>
      <cdr:y>0.36863</cdr:y>
    </cdr:from>
    <cdr:to>
      <cdr:x>0.1513</cdr:x>
      <cdr:y>0.57472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31147" y="1645760"/>
          <a:ext cx="100003" cy="92008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0.09984</cdr:x>
      <cdr:y>0.51706</cdr:y>
    </cdr:from>
    <cdr:to>
      <cdr:x>0.11334</cdr:x>
      <cdr:y>0.72533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812371" y="2308419"/>
          <a:ext cx="109848" cy="92982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0.08513</cdr:x>
      <cdr:y>0.45225</cdr:y>
    </cdr:from>
    <cdr:to>
      <cdr:x>0.12937</cdr:x>
      <cdr:y>0.50064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2677" y="2019066"/>
          <a:ext cx="359977" cy="21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</a:t>
          </a:r>
        </a:p>
      </cdr:txBody>
    </cdr:sp>
  </cdr:relSizeAnchor>
  <cdr:relSizeAnchor xmlns:cdr="http://schemas.openxmlformats.org/drawingml/2006/chartDrawing">
    <cdr:from>
      <cdr:x>0.17699</cdr:x>
      <cdr:y>0.45337</cdr:y>
    </cdr:from>
    <cdr:to>
      <cdr:x>0.18927</cdr:x>
      <cdr:y>0.51789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40160" y="2024050"/>
          <a:ext cx="99922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5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0.57359</cdr:x>
      <cdr:y>0.75288</cdr:y>
    </cdr:from>
    <cdr:to>
      <cdr:x>0.5931</cdr:x>
      <cdr:y>0.80843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67219" y="3361238"/>
          <a:ext cx="158751" cy="24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0.61243</cdr:x>
      <cdr:y>0.79032</cdr:y>
    </cdr:from>
    <cdr:to>
      <cdr:x>0.66372</cdr:x>
      <cdr:y>0.87097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83286" y="3528392"/>
          <a:ext cx="41731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0.35398</cdr:x>
      <cdr:y>0.50938</cdr:y>
    </cdr:from>
    <cdr:to>
      <cdr:x>0.37496</cdr:x>
      <cdr:y>0.72514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2274124"/>
          <a:ext cx="170703" cy="9632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0.35185</cdr:x>
      <cdr:y>0.42903</cdr:y>
    </cdr:from>
    <cdr:to>
      <cdr:x>0.38053</cdr:x>
      <cdr:y>0.5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62973" y="1915417"/>
          <a:ext cx="233371" cy="316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244F3-1D3C-4E4E-AC53-11F9ED0CA7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5541-8B73-4334-A78F-3999EE075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8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6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6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4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2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5541-8B73-4334-A78F-3999EE075C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5541-8B73-4334-A78F-3999EE075C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5541-8B73-4334-A78F-3999EE075C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5541-8B73-4334-A78F-3999EE075C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5541-8B73-4334-A78F-3999EE075C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958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30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294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18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7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5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71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6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0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570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21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93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69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0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96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791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39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804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31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075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61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957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360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10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47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404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3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8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189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47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99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86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72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887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744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38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906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414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6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513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3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02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366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2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77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98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681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3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65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494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528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274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933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35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95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71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21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46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327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22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551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02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076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391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18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3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24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11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215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76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136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765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655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033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60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43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62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9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342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50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46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188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7129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157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14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54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4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5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0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3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60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5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8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99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1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9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63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0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1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0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80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43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5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5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49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1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70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69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2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2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49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7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58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2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2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6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78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29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8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57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8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28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3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94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67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78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29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8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57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57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8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59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1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38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0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00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77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20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7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5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0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421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50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8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8" indent="0">
              <a:buNone/>
              <a:defRPr sz="1800" b="1"/>
            </a:lvl3pPr>
            <a:lvl4pPr marL="1371206" indent="0">
              <a:buNone/>
              <a:defRPr sz="1600" b="1"/>
            </a:lvl4pPr>
            <a:lvl5pPr marL="1828276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4" indent="0">
              <a:buNone/>
              <a:defRPr sz="1600" b="1"/>
            </a:lvl7pPr>
            <a:lvl8pPr marL="3199482" indent="0">
              <a:buNone/>
              <a:defRPr sz="1600" b="1"/>
            </a:lvl8pPr>
            <a:lvl9pPr marL="365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50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86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13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8" indent="0">
              <a:buNone/>
              <a:defRPr sz="2400"/>
            </a:lvl3pPr>
            <a:lvl4pPr marL="1371206" indent="0">
              <a:buNone/>
              <a:defRPr sz="2000"/>
            </a:lvl4pPr>
            <a:lvl5pPr marL="1828276" indent="0">
              <a:buNone/>
              <a:defRPr sz="2000"/>
            </a:lvl5pPr>
            <a:lvl6pPr marL="2285345" indent="0">
              <a:buNone/>
              <a:defRPr sz="2000"/>
            </a:lvl6pPr>
            <a:lvl7pPr marL="2742414" indent="0">
              <a:buNone/>
              <a:defRPr sz="2000"/>
            </a:lvl7pPr>
            <a:lvl8pPr marL="3199482" indent="0">
              <a:buNone/>
              <a:defRPr sz="2000"/>
            </a:lvl8pPr>
            <a:lvl9pPr marL="365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8" indent="0">
              <a:buNone/>
              <a:defRPr sz="1000"/>
            </a:lvl3pPr>
            <a:lvl4pPr marL="1371206" indent="0">
              <a:buNone/>
              <a:defRPr sz="900"/>
            </a:lvl4pPr>
            <a:lvl5pPr marL="1828276" indent="0">
              <a:buNone/>
              <a:defRPr sz="900"/>
            </a:lvl5pPr>
            <a:lvl6pPr marL="2285345" indent="0">
              <a:buNone/>
              <a:defRPr sz="900"/>
            </a:lvl6pPr>
            <a:lvl7pPr marL="2742414" indent="0">
              <a:buNone/>
              <a:defRPr sz="900"/>
            </a:lvl7pPr>
            <a:lvl8pPr marL="3199482" indent="0">
              <a:buNone/>
              <a:defRPr sz="900"/>
            </a:lvl8pPr>
            <a:lvl9pPr marL="365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5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1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7" indent="-285668" algn="l" defTabSz="9141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2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1" indent="-228535" algn="l" defTabSz="9141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0" indent="-228535" algn="l" defTabSz="9141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9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7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6" indent="-228535" algn="l" defTabSz="9141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8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6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4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2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1" algn="l" defTabSz="914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0" y="2967337"/>
            <a:ext cx="4572000" cy="923303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/>
          <a:p>
            <a:r>
              <a:rPr lang="ru-RU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образования </a:t>
            </a:r>
            <a:br>
              <a:rPr lang="ru-RU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Кежемского</a:t>
            </a:r>
            <a:r>
              <a:rPr lang="ru-RU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br>
              <a:rPr lang="ru-RU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662" y="1772816"/>
            <a:ext cx="7848872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95153" y="2636912"/>
            <a:ext cx="5544616" cy="107719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</a:rPr>
              <a:t>РЕЗУЛЬТАТЫ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</a:rPr>
              <a:t> 2021-2022 уч.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260648"/>
            <a:ext cx="5544616" cy="1238244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5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результаты ГИА-9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9350" y="1196753"/>
            <a:ext cx="6696744" cy="267763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 33 б/ 33 б</a:t>
            </a:r>
          </a:p>
          <a:p>
            <a:pPr algn="ctr">
              <a:defRPr/>
            </a:pP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AC1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КСОШ №4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Мартынюк Юлия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Лысенко Иван</a:t>
            </a:r>
          </a:p>
          <a:p>
            <a:pPr>
              <a:defRPr/>
            </a:pPr>
            <a:r>
              <a:rPr lang="ru-RU" sz="2000" b="1" dirty="0" err="1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Шикина</a:t>
            </a:r>
            <a:r>
              <a:rPr lang="ru-RU" sz="20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Владимировна</a:t>
            </a:r>
          </a:p>
          <a:p>
            <a:pPr algn="ctr">
              <a:defRPr/>
            </a:pPr>
            <a:endParaRPr lang="ru-RU" sz="2000" b="1" dirty="0">
              <a:solidFill>
                <a:srgbClr val="AC1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522007C-D657-4EE1-BCB2-B0DE6627206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936790" y="1927327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8522007C-D657-4EE1-BCB2-B0DE6627206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64357" y="387154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88640"/>
            <a:ext cx="4257973" cy="1238244"/>
          </a:xfrm>
          <a:prstGeom prst="rect">
            <a:avLst/>
          </a:prstGeom>
        </p:spPr>
        <p:txBody>
          <a:bodyPr vert="horz" lIns="91414" tIns="45707" rIns="91414" bIns="45707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5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АТТЕСТАТ С ОТЛИЧИЕМ  в 9 классах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2691" y="1355945"/>
            <a:ext cx="2561098" cy="461639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sz="2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КСОШ №4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8398" y="5882468"/>
            <a:ext cx="2130787" cy="400083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sz="2000" b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Румынина</a:t>
            </a:r>
            <a:r>
              <a:rPr lang="ru-RU" sz="20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София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7609"/>
            <a:ext cx="2940944" cy="40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s3.amazonaws.com/smi-www/prod/wp-content/uploads/20170120092947/SMI_eTipEmail_number_238_1135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300"/>
            <a:ext cx="2880970" cy="17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4612" y="1932775"/>
            <a:ext cx="4717830" cy="446273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результат ГИА-9: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Химия – 38 баллов / 40 баллов</a:t>
            </a:r>
          </a:p>
          <a:p>
            <a:pPr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Страдомская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Нина Феликсовна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 – 27 баллов / 31 балл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Барыкина Ирина Ивановна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Биология – 41 балл / 45 баллов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Веселкова Наталья Владимировна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 – 33 балла / 33 баллов</a:t>
            </a:r>
          </a:p>
          <a:p>
            <a:pPr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Шикина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Юлия Владимировна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8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88640"/>
            <a:ext cx="4257973" cy="1238244"/>
          </a:xfrm>
          <a:prstGeom prst="rect">
            <a:avLst/>
          </a:prstGeom>
        </p:spPr>
        <p:txBody>
          <a:bodyPr vert="horz" lIns="91414" tIns="45707" rIns="91414" bIns="45707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5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АТТЕСТАТ С ОТЛИЧИЕМ  в 9 классах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4881" y="1330508"/>
            <a:ext cx="2561098" cy="461639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sz="2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КСОШ №4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7" y="5850696"/>
            <a:ext cx="1588716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Баус</a:t>
            </a:r>
            <a:r>
              <a:rPr lang="ru-RU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Светлана</a:t>
            </a:r>
            <a:endParaRPr lang="ru-RU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2173"/>
            <a:ext cx="3315188" cy="396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s3.amazonaws.com/smi-www/prod/wp-content/uploads/20170120092947/SMI_eTipEmail_number_238_1135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7" y="244600"/>
            <a:ext cx="2839025" cy="17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9952" y="1995540"/>
            <a:ext cx="4861846" cy="1384968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результат ГИА-9:</a:t>
            </a:r>
          </a:p>
          <a:p>
            <a:pPr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 – 33 балла / 33 баллов</a:t>
            </a:r>
          </a:p>
          <a:p>
            <a:pPr>
              <a:defRPr/>
            </a:pP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Шикина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Юлия Владимировна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83033"/>
            <a:ext cx="294223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1753" y="5949281"/>
            <a:ext cx="1979207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Панова Елизавета</a:t>
            </a:r>
            <a:endParaRPr lang="ru-RU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9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88640"/>
            <a:ext cx="4257973" cy="1238244"/>
          </a:xfrm>
          <a:prstGeom prst="rect">
            <a:avLst/>
          </a:prstGeom>
        </p:spPr>
        <p:txBody>
          <a:bodyPr vert="horz" lIns="91414" tIns="45707" rIns="91414" bIns="45707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5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АТТЕСТАТ С ОТЛИЧИЕМ  в 9 классах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4881" y="1330508"/>
            <a:ext cx="2561098" cy="461639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sz="2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КСОШ №4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15" y="1870444"/>
            <a:ext cx="27744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3408" y="5877273"/>
            <a:ext cx="2111423" cy="400083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>
              <a:defRPr/>
            </a:pPr>
            <a:r>
              <a:rPr lang="ru-RU" sz="20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Аникин Вячеслав</a:t>
            </a:r>
          </a:p>
        </p:txBody>
      </p:sp>
      <p:pic>
        <p:nvPicPr>
          <p:cNvPr id="10" name="Picture 2" descr="https://s3.amazonaws.com/smi-www/prod/wp-content/uploads/20170120092947/SMI_eTipEmail_number_238_1135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7" y="244600"/>
            <a:ext cx="2839025" cy="17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и литература. Средний балл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869380"/>
              </p:ext>
            </p:extLst>
          </p:nvPr>
        </p:nvGraphicFramePr>
        <p:xfrm>
          <a:off x="683568" y="112474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652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8322" y="3072464"/>
            <a:ext cx="360040" cy="31587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5" y="3245426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2817365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3103803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10" y="2565399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4252479"/>
            <a:ext cx="504056" cy="32313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</a:rPr>
              <a:t>17</a:t>
            </a:r>
          </a:p>
        </p:txBody>
      </p:sp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627136"/>
              </p:ext>
            </p:extLst>
          </p:nvPr>
        </p:nvGraphicFramePr>
        <p:xfrm>
          <a:off x="395536" y="5517232"/>
          <a:ext cx="5976664" cy="36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73961"/>
                <a:gridCol w="2418527"/>
              </a:tblGrid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району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3153812" y="5589240"/>
            <a:ext cx="72008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35398" y="5517234"/>
            <a:ext cx="85725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75" y="3376429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8998" y="4414059"/>
            <a:ext cx="393004" cy="338528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1600" b="1" dirty="0"/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2686" y="2196065"/>
            <a:ext cx="445425" cy="36930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45" y="3431383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632" y="3391993"/>
            <a:ext cx="170703" cy="963251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530346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47865" y="4484901"/>
            <a:ext cx="158750" cy="36930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4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. Средний балл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06197"/>
              </p:ext>
            </p:extLst>
          </p:nvPr>
        </p:nvGraphicFramePr>
        <p:xfrm>
          <a:off x="683568" y="112474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652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3103803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15422"/>
              </p:ext>
            </p:extLst>
          </p:nvPr>
        </p:nvGraphicFramePr>
        <p:xfrm>
          <a:off x="395536" y="5517232"/>
          <a:ext cx="4176464" cy="73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71"/>
                <a:gridCol w="2316993"/>
              </a:tblGrid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району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A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ru-RU" sz="1800" dirty="0">
                        <a:solidFill>
                          <a:srgbClr val="007A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краю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71,68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3585562" y="5530519"/>
            <a:ext cx="72008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335398" y="5517234"/>
            <a:ext cx="85725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30" y="3212978"/>
            <a:ext cx="170703" cy="963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3930" y="2843644"/>
            <a:ext cx="158750" cy="36930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8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науки. Средний балл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07058"/>
              </p:ext>
            </p:extLst>
          </p:nvPr>
        </p:nvGraphicFramePr>
        <p:xfrm>
          <a:off x="683568" y="112474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652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8513" y="3172328"/>
            <a:ext cx="144016" cy="56936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2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79712" y="3068960"/>
            <a:ext cx="99942" cy="92010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69" y="3266256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4314034"/>
            <a:ext cx="360040" cy="26158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</a:rPr>
              <a:t>13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06106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2817365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24731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3103803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73" y="2655963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0090" y="3529012"/>
            <a:ext cx="262708" cy="32313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</a:rPr>
              <a:t>4</a:t>
            </a:r>
          </a:p>
        </p:txBody>
      </p:sp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96791"/>
              </p:ext>
            </p:extLst>
          </p:nvPr>
        </p:nvGraphicFramePr>
        <p:xfrm>
          <a:off x="395538" y="5517232"/>
          <a:ext cx="6120681" cy="36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34589"/>
                <a:gridCol w="1720183"/>
                <a:gridCol w="1869765"/>
              </a:tblGrid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району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ru-RU" sz="1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2488269" y="5589240"/>
            <a:ext cx="79375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33" y="5593837"/>
            <a:ext cx="139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и информатика.</a:t>
            </a:r>
            <a:b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Средний балл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92485"/>
              </p:ext>
            </p:extLst>
          </p:nvPr>
        </p:nvGraphicFramePr>
        <p:xfrm>
          <a:off x="683568" y="112474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652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820321" y="2834069"/>
            <a:ext cx="99942" cy="92010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5963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9481" y="2258731"/>
            <a:ext cx="360040" cy="31587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23" y="3029110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07" y="2588852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83798"/>
              </p:ext>
            </p:extLst>
          </p:nvPr>
        </p:nvGraphicFramePr>
        <p:xfrm>
          <a:off x="395538" y="5517232"/>
          <a:ext cx="5847382" cy="73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041010"/>
                <a:gridCol w="2366212"/>
              </a:tblGrid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району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A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ru-RU" sz="1800" dirty="0">
                        <a:solidFill>
                          <a:srgbClr val="007A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ru-RU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краю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52,15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56,08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37" y="2479794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7542" y="2112586"/>
            <a:ext cx="287747" cy="36930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3067199" y="5589240"/>
            <a:ext cx="79375" cy="2160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95288" y="5589240"/>
            <a:ext cx="68800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 науки. Средний балл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573012"/>
              </p:ext>
            </p:extLst>
          </p:nvPr>
        </p:nvGraphicFramePr>
        <p:xfrm>
          <a:off x="683568" y="112474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652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1362" y="3792734"/>
            <a:ext cx="144016" cy="56936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2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56" y="3484241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9" y="3646371"/>
            <a:ext cx="158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5961" y="2213967"/>
            <a:ext cx="413346" cy="32313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</a:rPr>
              <a:t>27</a:t>
            </a:r>
          </a:p>
        </p:txBody>
      </p:sp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09481"/>
              </p:ext>
            </p:extLst>
          </p:nvPr>
        </p:nvGraphicFramePr>
        <p:xfrm>
          <a:off x="395538" y="5517232"/>
          <a:ext cx="6120681" cy="36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34589"/>
                <a:gridCol w="1720183"/>
                <a:gridCol w="1869765"/>
              </a:tblGrid>
              <a:tr h="3665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району</a:t>
                      </a:r>
                      <a:endParaRPr lang="ru-RU" sz="1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A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ru-RU" sz="1800" dirty="0">
                        <a:solidFill>
                          <a:srgbClr val="007A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A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ru-RU" sz="1800" dirty="0">
                        <a:solidFill>
                          <a:srgbClr val="007A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A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ru-RU" sz="1800" dirty="0">
                        <a:solidFill>
                          <a:srgbClr val="007A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трелка вверх 15"/>
          <p:cNvSpPr/>
          <p:nvPr/>
        </p:nvSpPr>
        <p:spPr>
          <a:xfrm>
            <a:off x="2142992" y="3459043"/>
            <a:ext cx="109848" cy="92982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2483768" y="5589240"/>
            <a:ext cx="72008" cy="216024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5589242"/>
            <a:ext cx="133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1" y="5560791"/>
            <a:ext cx="133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92" y="2475906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39" y="3646373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14493" y="2179396"/>
            <a:ext cx="432048" cy="338528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600" b="1" dirty="0"/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9912" y="3344344"/>
            <a:ext cx="504056" cy="338528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ru-RU" sz="1600" b="1" dirty="0"/>
              <a:t>11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9" y="2550010"/>
            <a:ext cx="171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КСОШ №4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66" y="1340769"/>
            <a:ext cx="2675680" cy="523194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algn="ctr"/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Лепешкин Илья</a:t>
            </a:r>
          </a:p>
        </p:txBody>
      </p:sp>
      <p:pic>
        <p:nvPicPr>
          <p:cNvPr id="3074" name="Picture 2" descr="\\192.168.1.250\обмен между отделами\Obmen\__Август конференция 2022\фото\КСОШ №4\IMG-1a25a562e97c98e2b49cec7f00b543f6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6" t="30258" r="34938" b="50710"/>
          <a:stretch/>
        </p:blipFill>
        <p:spPr bwMode="auto">
          <a:xfrm>
            <a:off x="1172603" y="1863988"/>
            <a:ext cx="2967351" cy="448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4" y="2582771"/>
            <a:ext cx="4642950" cy="1938966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marL="342802" indent="-342802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баллов по трем предметам – 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221 балл</a:t>
            </a:r>
          </a:p>
          <a:p>
            <a:pPr marL="342802" indent="-342802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Московский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политехнический университет,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факультет информационных 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технологий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3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250825" y="115890"/>
            <a:ext cx="8507413" cy="649287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и </a:t>
            </a:r>
            <a:r>
              <a:rPr lang="ru-RU" sz="3600" b="1" dirty="0" smtClean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успеваемость</a:t>
            </a:r>
            <a:endParaRPr lang="ru-RU" sz="3600" b="1" dirty="0">
              <a:solidFill>
                <a:srgbClr val="224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196754"/>
            <a:ext cx="8856984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42053"/>
              </p:ext>
            </p:extLst>
          </p:nvPr>
        </p:nvGraphicFramePr>
        <p:xfrm>
          <a:off x="322832" y="1344140"/>
          <a:ext cx="8713664" cy="4858019"/>
        </p:xfrm>
        <a:graphic>
          <a:graphicData uri="http://schemas.openxmlformats.org/drawingml/2006/table">
            <a:tbl>
              <a:tblPr/>
              <a:tblGrid>
                <a:gridCol w="1996562"/>
                <a:gridCol w="1820559"/>
                <a:gridCol w="1656184"/>
                <a:gridCol w="1728192"/>
                <a:gridCol w="1512167"/>
              </a:tblGrid>
              <a:tr h="428625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(ШНОР)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Качество, 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(доля на «4» и «5»)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Качество, 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(доля на «4» и «5»)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МКОУ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Заледеевская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СОШ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(500+)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МКОУ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Тагарская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СОШ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(500+)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МКОУ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Имбинская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СОШ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A37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A37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A37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МКОУ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Кодинская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СОШ №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(500+)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4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МКОУ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Яркинская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НОШ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4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Тагарская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8" y="1353133"/>
            <a:ext cx="3238783" cy="523194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ru-RU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Мулявко</a:t>
            </a: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</a:t>
            </a:r>
          </a:p>
        </p:txBody>
      </p:sp>
      <p:pic>
        <p:nvPicPr>
          <p:cNvPr id="4098" name="Picture 2" descr="\\192.168.1.250\обмен между отделами\Obmen\__Август конференция 2022\фото\тагар\Мулявко Анастасия Дмитри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6353"/>
            <a:ext cx="2803855" cy="4208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52" y="5290097"/>
            <a:ext cx="10112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7764" y="2708920"/>
            <a:ext cx="4620123" cy="1938966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pPr marL="342802" indent="-342802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баллов по трем предметам –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217 баллов</a:t>
            </a:r>
          </a:p>
          <a:p>
            <a:pPr marL="342802" lvl="0" indent="-342802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государственный медицинский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университет им.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Войно-Ясенецкого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(лечебное дело, квота)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5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31" y="9634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преодолели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порог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386410"/>
              </p:ext>
            </p:extLst>
          </p:nvPr>
        </p:nvGraphicFramePr>
        <p:xfrm>
          <a:off x="755576" y="1916832"/>
          <a:ext cx="7344816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52899"/>
            <a:ext cx="1189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840"/>
            <a:ext cx="6063605" cy="10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259131"/>
              </p:ext>
            </p:extLst>
          </p:nvPr>
        </p:nvGraphicFramePr>
        <p:xfrm>
          <a:off x="107504" y="1491743"/>
          <a:ext cx="8915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1218828"/>
            <a:ext cx="409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этап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59"/>
            <a:ext cx="7287741" cy="123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1218828"/>
            <a:ext cx="3646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этап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3603"/>
            <a:ext cx="3683079" cy="443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9695" y="2708920"/>
            <a:ext cx="4081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Смольникова</a:t>
            </a:r>
            <a:r>
              <a:rPr lang="ru-RU" sz="2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Виктория, обучающаяся 9 </a:t>
            </a: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класса </a:t>
            </a:r>
            <a:endParaRPr lang="ru-RU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  <a:r>
              <a:rPr lang="ru-RU" sz="2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технологии </a:t>
            </a:r>
            <a:endParaRPr lang="ru-RU" sz="2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Кледева</a:t>
            </a:r>
            <a:r>
              <a:rPr lang="ru-RU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Марина Николаевна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916832"/>
            <a:ext cx="317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КСОШ №4</a:t>
            </a:r>
          </a:p>
        </p:txBody>
      </p:sp>
      <p:pic>
        <p:nvPicPr>
          <p:cNvPr id="4101" name="Picture 5" descr="https://pedagogorg41.ucoz.net/kubok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02" y="4633103"/>
            <a:ext cx="1584177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3744416" cy="740366"/>
          </a:xfrm>
          <a:prstGeom prst="rect">
            <a:avLst/>
          </a:prstGeom>
        </p:spPr>
        <p:txBody>
          <a:bodyPr vert="horz" lIns="91414" tIns="45707" rIns="91414" bIns="45707" rtlCol="0" anchor="b">
            <a:noAutofit/>
          </a:bodyPr>
          <a:lstStyle>
            <a:lvl1pPr algn="l" defTabSz="914138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и олимпиадах</a:t>
            </a:r>
            <a:endParaRPr lang="ru-RU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860" y="1234233"/>
            <a:ext cx="2797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КСОШ №4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thumbor.newswave.ru/t2vMPVlD6lB0AR9GMvz1s6CMaWU=/fit-in/1200x0/filters:quality(80)/https:/xn--80aaakxpsnjf.xn--p1ai/media/cache/2022/04/04/1-a52d09cef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8463"/>
            <a:ext cx="52427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7495" y="2564904"/>
            <a:ext cx="2286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Валентина </a:t>
            </a:r>
            <a:r>
              <a:rPr lang="ru-RU" sz="23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Каспирова</a:t>
            </a:r>
            <a:r>
              <a:rPr lang="ru-RU" sz="23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endParaRPr lang="ru-RU" sz="23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Кобежикова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Валерьевна 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9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268760"/>
            <a:ext cx="480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Положительная </a:t>
            </a:r>
            <a:r>
              <a:rPr lang="ru-RU" dirty="0"/>
              <a:t>динамика </a:t>
            </a:r>
            <a:r>
              <a:rPr lang="ru-RU" dirty="0" smtClean="0"/>
              <a:t> </a:t>
            </a:r>
            <a:r>
              <a:rPr lang="ru-RU" b="1" dirty="0" smtClean="0"/>
              <a:t>КДР-8 по ЕНГ: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МКОУ "</a:t>
            </a:r>
            <a:r>
              <a:rPr lang="ru-RU" dirty="0" err="1"/>
              <a:t>Имбинская</a:t>
            </a:r>
            <a:r>
              <a:rPr lang="ru-RU" dirty="0"/>
              <a:t> СОШ" и МБОУ </a:t>
            </a:r>
            <a:r>
              <a:rPr lang="ru-RU" dirty="0" err="1"/>
              <a:t>Кодинская</a:t>
            </a:r>
            <a:r>
              <a:rPr lang="ru-RU" dirty="0"/>
              <a:t> СОШ №</a:t>
            </a:r>
            <a:r>
              <a:rPr lang="ru-RU" dirty="0" smtClean="0"/>
              <a:t>4;</a:t>
            </a:r>
          </a:p>
          <a:p>
            <a:r>
              <a:rPr lang="ru-RU" dirty="0" smtClean="0"/>
              <a:t>Положительная </a:t>
            </a:r>
            <a:r>
              <a:rPr lang="ru-RU" dirty="0"/>
              <a:t>динамика </a:t>
            </a:r>
            <a:r>
              <a:rPr lang="ru-RU" dirty="0" smtClean="0"/>
              <a:t> </a:t>
            </a:r>
            <a:r>
              <a:rPr lang="ru-RU" b="1" dirty="0" smtClean="0"/>
              <a:t>КДР-6 по ЕНГ</a:t>
            </a:r>
            <a:r>
              <a:rPr lang="ru-RU" dirty="0" smtClean="0"/>
              <a:t>: МКОУ </a:t>
            </a:r>
            <a:r>
              <a:rPr lang="ru-RU" dirty="0" err="1"/>
              <a:t>Заледеевская</a:t>
            </a:r>
            <a:r>
              <a:rPr lang="ru-RU" dirty="0"/>
              <a:t> СОШ, МКОУ </a:t>
            </a:r>
            <a:r>
              <a:rPr lang="ru-RU" dirty="0" err="1"/>
              <a:t>Тагарская</a:t>
            </a:r>
            <a:r>
              <a:rPr lang="ru-RU" dirty="0"/>
              <a:t> </a:t>
            </a:r>
            <a:r>
              <a:rPr lang="ru-RU" dirty="0" smtClean="0"/>
              <a:t>СОШ;</a:t>
            </a:r>
          </a:p>
          <a:p>
            <a:r>
              <a:rPr lang="ru-RU" dirty="0" smtClean="0"/>
              <a:t>Положительная динамика  </a:t>
            </a:r>
            <a:r>
              <a:rPr lang="ru-RU" b="1" dirty="0" smtClean="0"/>
              <a:t>ЧГ</a:t>
            </a:r>
            <a:r>
              <a:rPr lang="ru-RU" dirty="0" smtClean="0"/>
              <a:t> в 4 </a:t>
            </a:r>
            <a:r>
              <a:rPr lang="ru-RU" dirty="0" err="1" smtClean="0"/>
              <a:t>кл</a:t>
            </a:r>
            <a:r>
              <a:rPr lang="ru-RU" dirty="0" smtClean="0"/>
              <a:t>.:</a:t>
            </a:r>
          </a:p>
          <a:p>
            <a:r>
              <a:rPr lang="ru-RU" dirty="0"/>
              <a:t> МКОУ "</a:t>
            </a:r>
            <a:r>
              <a:rPr lang="ru-RU" dirty="0" err="1"/>
              <a:t>Имбинская</a:t>
            </a:r>
            <a:r>
              <a:rPr lang="ru-RU" dirty="0"/>
              <a:t> </a:t>
            </a:r>
            <a:r>
              <a:rPr lang="ru-RU" dirty="0" smtClean="0"/>
              <a:t>СОШ«, </a:t>
            </a:r>
            <a:r>
              <a:rPr lang="ru-RU" dirty="0"/>
              <a:t>МКОУ </a:t>
            </a:r>
            <a:r>
              <a:rPr lang="ru-RU" dirty="0" err="1"/>
              <a:t>Тагарская</a:t>
            </a:r>
            <a:r>
              <a:rPr lang="ru-RU" dirty="0"/>
              <a:t> </a:t>
            </a:r>
            <a:r>
              <a:rPr lang="ru-RU" dirty="0" smtClean="0"/>
              <a:t>СОШ, </a:t>
            </a:r>
            <a:r>
              <a:rPr lang="ru-RU" dirty="0"/>
              <a:t>МКОУ </a:t>
            </a:r>
            <a:r>
              <a:rPr lang="ru-RU" dirty="0" err="1"/>
              <a:t>Заледеевская</a:t>
            </a:r>
            <a:r>
              <a:rPr lang="ru-RU" dirty="0"/>
              <a:t> </a:t>
            </a:r>
            <a:r>
              <a:rPr lang="ru-RU" dirty="0" smtClean="0"/>
              <a:t>СОШ;</a:t>
            </a:r>
            <a:endParaRPr lang="ru-RU" dirty="0"/>
          </a:p>
          <a:p>
            <a:r>
              <a:rPr lang="ru-RU" dirty="0" smtClean="0"/>
              <a:t>ЕГЭ по русскому языку- все преодолели мин. порог;</a:t>
            </a:r>
          </a:p>
          <a:p>
            <a:r>
              <a:rPr lang="ru-RU" dirty="0" smtClean="0"/>
              <a:t>ЕГЭ по математике - </a:t>
            </a:r>
            <a:r>
              <a:rPr lang="ru-RU" dirty="0"/>
              <a:t>все преодолели мин. порог;</a:t>
            </a:r>
          </a:p>
          <a:p>
            <a:r>
              <a:rPr lang="ru-RU" dirty="0" smtClean="0"/>
              <a:t>По результатам ОГЭ во всех школах наблюдается положительная динамика по русск. яз. и математике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250825" y="115890"/>
            <a:ext cx="8507413" cy="649287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и успеваемость </a:t>
            </a:r>
            <a:r>
              <a:rPr lang="ru-RU" sz="3600" b="1" dirty="0" smtClean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району</a:t>
            </a:r>
            <a:endParaRPr lang="ru-RU" sz="3600" b="1" dirty="0">
              <a:solidFill>
                <a:srgbClr val="224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196754"/>
            <a:ext cx="8856984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352008"/>
              </p:ext>
            </p:extLst>
          </p:nvPr>
        </p:nvGraphicFramePr>
        <p:xfrm>
          <a:off x="228886" y="1340770"/>
          <a:ext cx="8758239" cy="440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2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1141476" y="1923623"/>
            <a:ext cx="5688013" cy="555625"/>
            <a:chOff x="1248" y="2030"/>
            <a:chExt cx="3583" cy="350"/>
          </a:xfrm>
        </p:grpSpPr>
        <p:sp>
          <p:nvSpPr>
            <p:cNvPr id="3" name="Line 8">
              <a:extLst>
                <a:ext uri="{FF2B5EF4-FFF2-40B4-BE49-F238E27FC236}">
                  <a16:creationId xmlns:a16="http://schemas.microsoft.com/office/drawing/2014/main" xmlns="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xmlns="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xmlns="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4" y="2089"/>
              <a:ext cx="30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Стартовая диагностика в 1-х классах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xmlns="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1130254" y="2712614"/>
            <a:ext cx="5954713" cy="582613"/>
            <a:chOff x="1248" y="2640"/>
            <a:chExt cx="3751" cy="367"/>
          </a:xfrm>
        </p:grpSpPr>
        <p:sp>
          <p:nvSpPr>
            <p:cNvPr id="8" name="Line 13">
              <a:extLst>
                <a:ext uri="{FF2B5EF4-FFF2-40B4-BE49-F238E27FC236}">
                  <a16:creationId xmlns:a16="http://schemas.microsoft.com/office/drawing/2014/main" xmlns="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xmlns="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6" y="2716"/>
              <a:ext cx="3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Итоговая диагностика в 1, 2, 3 классах</a:t>
              </a: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xmlns="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xmlns="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1181941" y="3550807"/>
            <a:ext cx="7427915" cy="555625"/>
            <a:chOff x="1248" y="3230"/>
            <a:chExt cx="4679" cy="350"/>
          </a:xfrm>
        </p:grpSpPr>
        <p:sp>
          <p:nvSpPr>
            <p:cNvPr id="13" name="Line 18">
              <a:extLst>
                <a:ext uri="{FF2B5EF4-FFF2-40B4-BE49-F238E27FC236}">
                  <a16:creationId xmlns:a16="http://schemas.microsoft.com/office/drawing/2014/main" xmlns="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xmlns="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xmlns="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3270"/>
              <a:ext cx="41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Диагностические краевые работы в 4 и 6 классах ЧГ</a:t>
              </a:r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xmlns="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1206454" y="4348041"/>
            <a:ext cx="7096127" cy="1241425"/>
            <a:chOff x="1248" y="1440"/>
            <a:chExt cx="4470" cy="782"/>
          </a:xfrm>
        </p:grpSpPr>
        <p:sp>
          <p:nvSpPr>
            <p:cNvPr id="18" name="Line 3">
              <a:extLst>
                <a:ext uri="{FF2B5EF4-FFF2-40B4-BE49-F238E27FC236}">
                  <a16:creationId xmlns:a16="http://schemas.microsoft.com/office/drawing/2014/main" xmlns="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xmlns="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xmlns="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9" y="1931"/>
              <a:ext cx="39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cap="small" dirty="0">
                  <a:solidFill>
                    <a:srgbClr val="22406C"/>
                  </a:solidFill>
                </a:rPr>
                <a:t>Диагностическая краевая работа в 8 классах ЕНГ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xmlns="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1244405" y="4316983"/>
            <a:ext cx="6972298" cy="1357313"/>
            <a:chOff x="1248" y="2725"/>
            <a:chExt cx="4392" cy="855"/>
          </a:xfrm>
        </p:grpSpPr>
        <p:sp>
          <p:nvSpPr>
            <p:cNvPr id="23" name="Line 23">
              <a:extLst>
                <a:ext uri="{FF2B5EF4-FFF2-40B4-BE49-F238E27FC236}">
                  <a16:creationId xmlns:a16="http://schemas.microsoft.com/office/drawing/2014/main" xmlns="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xmlns="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9" y="2725"/>
              <a:ext cx="39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cap="small" dirty="0">
                  <a:solidFill>
                    <a:srgbClr val="22406C"/>
                  </a:solidFill>
                </a:rPr>
                <a:t>Диагностическая краевая работа в 7 классах МГ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xmlns="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250825" y="115890"/>
            <a:ext cx="8507413" cy="649287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процедуры 2021-2022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1340769"/>
            <a:ext cx="3314188" cy="461639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уровень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761994" y="1950560"/>
            <a:ext cx="7180270" cy="555625"/>
            <a:chOff x="1248" y="2030"/>
            <a:chExt cx="4523" cy="350"/>
          </a:xfrm>
        </p:grpSpPr>
        <p:sp>
          <p:nvSpPr>
            <p:cNvPr id="3" name="Line 8">
              <a:extLst>
                <a:ext uri="{FF2B5EF4-FFF2-40B4-BE49-F238E27FC236}">
                  <a16:creationId xmlns:a16="http://schemas.microsoft.com/office/drawing/2014/main" xmlns="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xmlns="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xmlns="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8" y="2044"/>
              <a:ext cx="40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ВПР 4 класс: математика, русский язык, </a:t>
              </a:r>
              <a:r>
                <a:rPr lang="ru-RU" sz="2400" b="1" cap="small" dirty="0" err="1">
                  <a:solidFill>
                    <a:srgbClr val="22406C"/>
                  </a:solidFill>
                </a:rPr>
                <a:t>окр</a:t>
              </a:r>
              <a:r>
                <a:rPr lang="ru-RU" sz="2400" b="1" cap="small" dirty="0">
                  <a:solidFill>
                    <a:srgbClr val="22406C"/>
                  </a:solidFill>
                </a:rPr>
                <a:t>. мир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xmlns="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739018" y="2734832"/>
            <a:ext cx="7702554" cy="3114677"/>
            <a:chOff x="1248" y="2640"/>
            <a:chExt cx="4852" cy="1962"/>
          </a:xfrm>
        </p:grpSpPr>
        <p:sp>
          <p:nvSpPr>
            <p:cNvPr id="8" name="Line 13">
              <a:extLst>
                <a:ext uri="{FF2B5EF4-FFF2-40B4-BE49-F238E27FC236}">
                  <a16:creationId xmlns:a16="http://schemas.microsoft.com/office/drawing/2014/main" xmlns="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xmlns="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6" y="2716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ВПР 11 класс</a:t>
              </a: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xmlns="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xmlns="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38" y="3349"/>
              <a:ext cx="4262" cy="1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Приказом </a:t>
              </a:r>
              <a:r>
                <a:rPr lang="ru-RU" sz="2400" b="1" cap="small" dirty="0" err="1">
                  <a:solidFill>
                    <a:srgbClr val="22406C"/>
                  </a:solidFill>
                </a:rPr>
                <a:t>Рособрнадзора</a:t>
              </a:r>
              <a:r>
                <a:rPr lang="ru-RU" sz="2400" b="1" cap="small" dirty="0">
                  <a:solidFill>
                    <a:srgbClr val="22406C"/>
                  </a:solidFill>
                </a:rPr>
                <a:t> от 28.03.2022 №467 внесены изменения в график проведения ВПР</a:t>
              </a:r>
            </a:p>
            <a:p>
              <a:pPr>
                <a:defRPr/>
              </a:pPr>
              <a:endParaRPr lang="ru-RU" sz="2400" b="1" cap="small" dirty="0">
                <a:solidFill>
                  <a:srgbClr val="22406C"/>
                </a:solidFill>
              </a:endParaRPr>
            </a:p>
            <a:p>
              <a:pPr>
                <a:defRPr/>
              </a:pPr>
              <a:r>
                <a:rPr lang="ru-RU" sz="2400" b="1" cap="small" dirty="0">
                  <a:solidFill>
                    <a:srgbClr val="22406C"/>
                  </a:solidFill>
                </a:rPr>
                <a:t>ВПР в 5-9 классах перенесены на осень 2022 года (сроки 19 сентября – 24 октября)</a:t>
              </a: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250825" y="115890"/>
            <a:ext cx="8507413" cy="649287"/>
          </a:xfrm>
          <a:prstGeom prst="rect">
            <a:avLst/>
          </a:prstGeom>
        </p:spPr>
        <p:txBody>
          <a:bodyPr lIns="91414" tIns="45707" rIns="91414" bIns="45707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 smtClean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процедуры 2021-2022</a:t>
            </a:r>
            <a:endParaRPr lang="ru-RU" sz="3600" b="1" dirty="0">
              <a:solidFill>
                <a:srgbClr val="224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5" y="1340769"/>
            <a:ext cx="3255454" cy="461639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уровень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catherineasquithgallery.com/uploads/posts/2021-02/1612514750_51-p-galochka-na-serom-fone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3853410"/>
            <a:ext cx="894739" cy="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atherineasquithgallery.com/uploads/posts/2021-02/1612514750_51-p-galochka-na-serom-fone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" y="5013176"/>
            <a:ext cx="894739" cy="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4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Объективность оценочных процедур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8884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cap="small" dirty="0">
                <a:solidFill>
                  <a:srgbClr val="C00000"/>
                </a:solidFill>
              </a:rPr>
              <a:t>Обеспечение объективности образовательных результатов</a:t>
            </a:r>
            <a:r>
              <a:rPr lang="ru-RU" sz="2400" b="1" cap="small" dirty="0">
                <a:solidFill>
                  <a:srgbClr val="22406C"/>
                </a:solidFill>
              </a:rPr>
              <a:t> в рамках конкретной оценочной процедуры в образовательных организациях</a:t>
            </a:r>
            <a:r>
              <a:rPr lang="ru-RU" sz="2400" b="1" cap="small" dirty="0" smtClean="0">
                <a:solidFill>
                  <a:srgbClr val="22406C"/>
                </a:solidFill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b="1" cap="small" dirty="0">
              <a:solidFill>
                <a:srgbClr val="22406C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cap="small" dirty="0">
                <a:solidFill>
                  <a:srgbClr val="C00000"/>
                </a:solidFill>
              </a:rPr>
              <a:t>Выявление школ с необъективными результатами </a:t>
            </a:r>
            <a:r>
              <a:rPr lang="ru-RU" sz="2400" b="1" cap="small" dirty="0">
                <a:solidFill>
                  <a:srgbClr val="22406C"/>
                </a:solidFill>
              </a:rPr>
              <a:t>и профилактическая работа с выявленными школами</a:t>
            </a:r>
            <a:r>
              <a:rPr lang="ru-RU" sz="2400" b="1" cap="small" dirty="0" smtClean="0">
                <a:solidFill>
                  <a:srgbClr val="22406C"/>
                </a:solidFill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b="1" cap="small" dirty="0">
              <a:solidFill>
                <a:srgbClr val="22406C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cap="small" dirty="0">
                <a:solidFill>
                  <a:srgbClr val="C00000"/>
                </a:solidFill>
              </a:rPr>
              <a:t>Формирование у участников образовательных </a:t>
            </a:r>
            <a:r>
              <a:rPr lang="ru-RU" sz="2400" b="1" cap="small" dirty="0" smtClean="0">
                <a:solidFill>
                  <a:srgbClr val="C00000"/>
                </a:solidFill>
              </a:rPr>
              <a:t>отношений </a:t>
            </a:r>
            <a:r>
              <a:rPr lang="ru-RU" sz="2400" b="1" cap="small" dirty="0">
                <a:solidFill>
                  <a:srgbClr val="C00000"/>
                </a:solidFill>
              </a:rPr>
              <a:t>позитивного отношения </a:t>
            </a:r>
            <a:r>
              <a:rPr lang="ru-RU" sz="2400" b="1" cap="small" dirty="0">
                <a:solidFill>
                  <a:srgbClr val="22406C"/>
                </a:solidFill>
              </a:rPr>
              <a:t>к объективной оценке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527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КДР8 – </a:t>
            </a: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краевая диагностическая работа по естественнонаучной грамотности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70"/>
            <a:ext cx="8784976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70607"/>
              </p:ext>
            </p:extLst>
          </p:nvPr>
        </p:nvGraphicFramePr>
        <p:xfrm>
          <a:off x="241387" y="1484786"/>
          <a:ext cx="8661226" cy="413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2" descr="https://lesmeh.edu35.ru/images/Foto/2021/%D0%B3%D0%B0%D0%BB%D0%BA%D0%B0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lesmeh.edu35.ru/images/Foto/2021/%D0%B3%D0%B0%D0%BB%D0%BA%D0%B0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74291"/>
              </p:ext>
            </p:extLst>
          </p:nvPr>
        </p:nvGraphicFramePr>
        <p:xfrm>
          <a:off x="107506" y="2276871"/>
          <a:ext cx="8812168" cy="38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505"/>
                <a:gridCol w="1078606"/>
                <a:gridCol w="1171946"/>
                <a:gridCol w="1171946"/>
                <a:gridCol w="1274276"/>
                <a:gridCol w="1274276"/>
                <a:gridCol w="1190613"/>
              </a:tblGrid>
              <a:tr h="84414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Уровни достижений (% учащихся, результаты которых соответствуют данному уровню достижений)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Ниже базового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Повышенный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2020/2021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2021/2022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2020/2021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2021/2022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2020/2021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2021/2022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6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Муниципальное образование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34,32%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A37"/>
                          </a:solidFill>
                          <a:effectLst/>
                        </a:rPr>
                        <a:t>8,52%</a:t>
                      </a:r>
                      <a:endParaRPr lang="ru-RU" sz="2400" b="1" dirty="0">
                        <a:solidFill>
                          <a:srgbClr val="007A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60,36%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5,33%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28,98%</a:t>
                      </a:r>
                    </a:p>
                  </a:txBody>
                  <a:tcPr marL="68580" marR="68580" marT="0" marB="0" anchor="ctr"/>
                </a:tc>
              </a:tr>
              <a:tr h="8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Красноярский край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46,42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17,30%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50,35%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64,70%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3,23%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18,00%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8" y="260649"/>
            <a:ext cx="6480720" cy="163172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ru-RU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КДР8 – краевая диагностическая работа по естественнонаучной грамотности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9145" y="4726111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9207" y="4726111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1123" y="4726111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20383" y="188640"/>
            <a:ext cx="6048672" cy="1238244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5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результаты ГИА-9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9164" y="1953803"/>
            <a:ext cx="7145365" cy="1261858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Поздняков Владимир – МБОУ КСОШ№4 – 37 б /45 б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Голубева Ирина Николаевна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82" y="4005065"/>
            <a:ext cx="6738074" cy="1261858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Обществознание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Сушко Владислава – МБОУ КСОШ№4 – 36 б /37 б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Земрах</a:t>
            </a:r>
            <a:r>
              <a:rPr lang="ru-RU" sz="2400" b="1" dirty="0">
                <a:solidFill>
                  <a:srgbClr val="AC1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Евгений Алексеевич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8522007C-D657-4EE1-BCB2-B0DE6627206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50510" y="2143351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8522007C-D657-4EE1-BCB2-B0DE6627206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75858" y="4075770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6694</TotalTime>
  <Words>739</Words>
  <Application>Microsoft Office PowerPoint</Application>
  <PresentationFormat>Экран (4:3)</PresentationFormat>
  <Paragraphs>238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Специальное оформление</vt:lpstr>
      <vt:lpstr>1_Специальное оформление</vt:lpstr>
      <vt:lpstr>1_Тема Office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КДР8 – краевая диагностическая работа по естественнонаучной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 и литература. Средний балл</vt:lpstr>
      <vt:lpstr>Английский язык . Средний балл</vt:lpstr>
      <vt:lpstr>Общественные науки. Средний балл</vt:lpstr>
      <vt:lpstr>Математика и информатика.  Средний балл</vt:lpstr>
      <vt:lpstr>Естественные  науки. Средний балл</vt:lpstr>
      <vt:lpstr>МБОУ КСОШ №4</vt:lpstr>
      <vt:lpstr>МКОУ Тагарская СОШ</vt:lpstr>
      <vt:lpstr>Не преодолели минимальный порог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KuznetsovaNN</cp:lastModifiedBy>
  <cp:revision>641</cp:revision>
  <cp:lastPrinted>2022-08-29T01:26:06Z</cp:lastPrinted>
  <dcterms:created xsi:type="dcterms:W3CDTF">2011-12-13T19:04:59Z</dcterms:created>
  <dcterms:modified xsi:type="dcterms:W3CDTF">2022-09-29T12:03:38Z</dcterms:modified>
</cp:coreProperties>
</file>